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70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17"/>
    <p:restoredTop sz="94659"/>
  </p:normalViewPr>
  <p:slideViewPr>
    <p:cSldViewPr snapToGrid="0" snapToObjects="1">
      <p:cViewPr varScale="1">
        <p:scale>
          <a:sx n="78" d="100"/>
          <a:sy n="78" d="100"/>
        </p:scale>
        <p:origin x="208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CD61-F0EA-8D41-9CBE-88248C821F9A}" type="datetimeFigureOut">
              <a:rPr lang="en-US" smtClean="0"/>
              <a:t>8/19/15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42E2F-7092-7846-9458-C28489393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38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CD61-F0EA-8D41-9CBE-88248C821F9A}" type="datetimeFigureOut">
              <a:rPr lang="en-US" smtClean="0"/>
              <a:t>8/19/15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42E2F-7092-7846-9458-C28489393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97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CD61-F0EA-8D41-9CBE-88248C821F9A}" type="datetimeFigureOut">
              <a:rPr lang="en-US" smtClean="0"/>
              <a:t>8/19/15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42E2F-7092-7846-9458-C28489393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560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CD61-F0EA-8D41-9CBE-88248C821F9A}" type="datetimeFigureOut">
              <a:rPr lang="en-US" smtClean="0"/>
              <a:t>8/19/15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42E2F-7092-7846-9458-C28489393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97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CD61-F0EA-8D41-9CBE-88248C821F9A}" type="datetimeFigureOut">
              <a:rPr lang="en-US" smtClean="0"/>
              <a:t>8/19/15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42E2F-7092-7846-9458-C28489393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066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CD61-F0EA-8D41-9CBE-88248C821F9A}" type="datetimeFigureOut">
              <a:rPr lang="en-US" smtClean="0"/>
              <a:t>8/19/15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42E2F-7092-7846-9458-C28489393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710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CD61-F0EA-8D41-9CBE-88248C821F9A}" type="datetimeFigureOut">
              <a:rPr lang="en-US" smtClean="0"/>
              <a:t>8/19/15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42E2F-7092-7846-9458-C28489393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12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CD61-F0EA-8D41-9CBE-88248C821F9A}" type="datetimeFigureOut">
              <a:rPr lang="en-US" smtClean="0"/>
              <a:t>8/19/15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42E2F-7092-7846-9458-C28489393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573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CD61-F0EA-8D41-9CBE-88248C821F9A}" type="datetimeFigureOut">
              <a:rPr lang="en-US" smtClean="0"/>
              <a:t>8/19/15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42E2F-7092-7846-9458-C28489393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570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CD61-F0EA-8D41-9CBE-88248C821F9A}" type="datetimeFigureOut">
              <a:rPr lang="en-US" smtClean="0"/>
              <a:t>8/19/15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42E2F-7092-7846-9458-C28489393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926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CD61-F0EA-8D41-9CBE-88248C821F9A}" type="datetimeFigureOut">
              <a:rPr lang="en-US" smtClean="0"/>
              <a:t>8/19/15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42E2F-7092-7846-9458-C28489393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260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2CD61-F0EA-8D41-9CBE-88248C821F9A}" type="datetimeFigureOut">
              <a:rPr lang="en-US" smtClean="0"/>
              <a:t>8/19/15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42E2F-7092-7846-9458-C28489393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747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ocalhost:8080/example-sim/example-sim_en.html?ea&amp;brand=phet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phetsims/" TargetMode="External"/><Relationship Id="rId4" Type="http://schemas.openxmlformats.org/officeDocument/2006/relationships/hyperlink" Target="https://twitter.com/phetsims" TargetMode="External"/><Relationship Id="rId5" Type="http://schemas.openxmlformats.org/officeDocument/2006/relationships/hyperlink" Target="http://bit.ly/phet-development-overview" TargetMode="External"/><Relationship Id="rId6" Type="http://schemas.openxmlformats.org/officeDocument/2006/relationships/hyperlink" Target="mailto:reids@colorado.edu" TargetMode="External"/><Relationship Id="rId7" Type="http://schemas.openxmlformats.org/officeDocument/2006/relationships/hyperlink" Target="https://twitter.com/sam6reid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het.colorado.edu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het.colorado.edu/sims/html/molecule-shapes/latest/molecule-shapes_en.html" TargetMode="External"/><Relationship Id="rId4" Type="http://schemas.openxmlformats.org/officeDocument/2006/relationships/hyperlink" Target="http://phet.colorado.edu/sims/html/build-an-atom/latest/build-an-atom_en.html" TargetMode="External"/><Relationship Id="rId5" Type="http://schemas.openxmlformats.org/officeDocument/2006/relationships/hyperlink" Target="http://www.colorado.edu/physics/phet/dev/html/bending-light/1.0.0-dev.8/bending-light_en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het.colorado.edu/en/simulation/energy-skate-park-basic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localhost:8080/acid-base-solutions/acid-base-solutions_en.html?ea&amp;brand=phet&amp;rootRenderer=canvas&amp;screens=1" TargetMode="External"/><Relationship Id="rId4" Type="http://schemas.openxmlformats.org/officeDocument/2006/relationships/hyperlink" Target="http://localhost:8080/acid-base-solutions/acid-base-solutions_en.html?fuzzMouse" TargetMode="External"/><Relationship Id="rId5" Type="http://schemas.openxmlformats.org/officeDocument/2006/relationships/hyperlink" Target="http://localhost:8080/wave-on-a-string/wave-on-a-string_en.html?ea&amp;brand=phet&amp;screenshot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het.colorado.edu/sims/html/beers-law-lab/latest/beers-law-lab_en.html?showPointerArea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ocalhost:8080/under-pressure/under-pressure_en.html?ea&amp;brand=phet&amp;locale=ja" TargetMode="External"/><Relationship Id="rId4" Type="http://schemas.openxmlformats.org/officeDocument/2006/relationships/hyperlink" Target="http://localhost:8080/area-builder/area-builder_en.html?ea&amp;brand=phet&amp;stringTest=double" TargetMode="External"/><Relationship Id="rId5" Type="http://schemas.openxmlformats.org/officeDocument/2006/relationships/hyperlink" Target="NULL" TargetMode="External"/><Relationship Id="rId6" Type="http://schemas.openxmlformats.org/officeDocument/2006/relationships/hyperlink" Target="NUL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ocalhost:8080/balancing-act/balancing-act_en.html?ea&amp;brand=phet&amp;locale=ar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orado.edu/physics/phet/dev/html/forces-and-motion-basics/1.1.5-dev.4/forces-and-motion-basics_en.html?screens=1" TargetMode="External"/><Relationship Id="rId4" Type="http://schemas.openxmlformats.org/officeDocument/2006/relationships/hyperlink" Target="http://www.colorado.edu/physics/phet/dev/html/faradays-law/1.0.1-sonification.8/faradays-law_en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het.colorado.edu/en/about/accessibility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86433" y="4212171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</a:rPr>
              <a:t>Sam Reid, Ph.D.</a:t>
            </a:r>
          </a:p>
          <a:p>
            <a:pPr algn="l"/>
            <a:r>
              <a:rPr lang="en-US" sz="3200" dirty="0" smtClean="0">
                <a:solidFill>
                  <a:schemeClr val="bg1"/>
                </a:solidFill>
              </a:rPr>
              <a:t>University of Colorado Boulder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3944" y="844195"/>
            <a:ext cx="6124111" cy="3316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88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RequireJS plugins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9918" y="1429545"/>
            <a:ext cx="9128255" cy="5057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21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err="1" smtClean="0"/>
              <a:t>Sim</a:t>
            </a:r>
            <a:r>
              <a:rPr lang="en-US" dirty="0" smtClean="0"/>
              <a:t> – implementation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localhost:8080/example-sim/example-sim_en.html?ea&amp;brand=phet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Code examples in IDEA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520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Kick the tires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http://phet.colorado.edu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https://github.com/phetsims/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https://twitter.com/phetsims</a:t>
            </a:r>
            <a:endParaRPr lang="en-US" dirty="0" smtClean="0"/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bit.ly/phet-development-overview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hlinkClick r:id="rId6"/>
              </a:rPr>
              <a:t>reids@colorado.edu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https://twitter.com/sam6reid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30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97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PhET</a:t>
            </a:r>
            <a:r>
              <a:rPr lang="en-US" dirty="0" smtClean="0"/>
              <a:t> Interactive Simulations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 smtClean="0"/>
              <a:t>Founded in 2002 by Boulder’s Nobel Prize Physicist Carl </a:t>
            </a:r>
            <a:r>
              <a:rPr lang="en-US" dirty="0" err="1" smtClean="0"/>
              <a:t>Wieman</a:t>
            </a:r>
            <a:endParaRPr lang="en-US" dirty="0" smtClean="0"/>
          </a:p>
          <a:p>
            <a:r>
              <a:rPr lang="en-US" dirty="0" smtClean="0"/>
              <a:t>120+ interactive simulations in Flash, Flex, Java, </a:t>
            </a:r>
            <a:r>
              <a:rPr lang="en-US" b="1" dirty="0" smtClean="0"/>
              <a:t>JavaScript</a:t>
            </a:r>
          </a:p>
          <a:p>
            <a:r>
              <a:rPr lang="en-US" b="1" dirty="0" smtClean="0"/>
              <a:t>Free and Open Source, no login/account required to use</a:t>
            </a:r>
          </a:p>
          <a:p>
            <a:r>
              <a:rPr lang="en-US" dirty="0" smtClean="0"/>
              <a:t>200,000,000 launches</a:t>
            </a:r>
          </a:p>
          <a:p>
            <a:r>
              <a:rPr lang="en-US" dirty="0" smtClean="0"/>
              <a:t>Math, Physics, Biology, Earth Science, Chemistry, etc.</a:t>
            </a:r>
          </a:p>
          <a:p>
            <a:r>
              <a:rPr lang="en-US" dirty="0" smtClean="0"/>
              <a:t>Highly interactive, </a:t>
            </a:r>
            <a:r>
              <a:rPr lang="en-US" dirty="0" err="1" smtClean="0"/>
              <a:t>gamelike</a:t>
            </a:r>
            <a:r>
              <a:rPr lang="en-US" dirty="0" smtClean="0"/>
              <a:t> simulations</a:t>
            </a:r>
          </a:p>
          <a:p>
            <a:r>
              <a:rPr lang="en-US" dirty="0" smtClean="0"/>
              <a:t>Student = Scientist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473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4931"/>
            <a:ext cx="10515600" cy="1585757"/>
          </a:xfrm>
        </p:spPr>
        <p:txBody>
          <a:bodyPr/>
          <a:lstStyle/>
          <a:p>
            <a:r>
              <a:rPr lang="en-US" dirty="0" err="1" smtClean="0"/>
              <a:t>Sim</a:t>
            </a:r>
            <a:r>
              <a:rPr lang="en-US" dirty="0" smtClean="0"/>
              <a:t> Demos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9134"/>
            <a:ext cx="10515600" cy="485782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Energy Skate Park: Basics</a:t>
            </a:r>
          </a:p>
          <a:p>
            <a:pPr lvl="1"/>
            <a:r>
              <a:rPr lang="en-US" dirty="0" smtClean="0"/>
              <a:t>Open-ended, flexible, fun</a:t>
            </a:r>
          </a:p>
          <a:p>
            <a:pPr lvl="1"/>
            <a:r>
              <a:rPr lang="en-US" dirty="0" smtClean="0">
                <a:hlinkClick r:id="rId2"/>
              </a:rPr>
              <a:t>http://phet.colorado.edu/en/simulation/energy-skate-park-basics</a:t>
            </a:r>
            <a:endParaRPr lang="en-US" dirty="0" smtClean="0"/>
          </a:p>
          <a:p>
            <a:r>
              <a:rPr lang="en-US" dirty="0" smtClean="0"/>
              <a:t>Molecule Shapes</a:t>
            </a:r>
          </a:p>
          <a:p>
            <a:pPr lvl="1"/>
            <a:r>
              <a:rPr lang="en-US" dirty="0" smtClean="0"/>
              <a:t>Visually engaging, scientifically accurate</a:t>
            </a:r>
            <a:endParaRPr lang="en-US" dirty="0" smtClean="0">
              <a:hlinkClick r:id="rId3"/>
            </a:endParaRPr>
          </a:p>
          <a:p>
            <a:pPr lvl="1"/>
            <a:r>
              <a:rPr lang="en-US" dirty="0" smtClean="0">
                <a:hlinkClick r:id="rId3"/>
              </a:rPr>
              <a:t>http://phet.colorado.edu/sims/html/molecule-shapes/latest/molecule-shapes_en.html</a:t>
            </a:r>
            <a:endParaRPr lang="en-US" dirty="0" smtClean="0"/>
          </a:p>
          <a:p>
            <a:r>
              <a:rPr lang="en-US" dirty="0" smtClean="0"/>
              <a:t>Build an Atom</a:t>
            </a:r>
          </a:p>
          <a:p>
            <a:pPr lvl="1"/>
            <a:r>
              <a:rPr lang="en-US" dirty="0" smtClean="0"/>
              <a:t>Games</a:t>
            </a:r>
          </a:p>
          <a:p>
            <a:pPr lvl="1"/>
            <a:r>
              <a:rPr lang="en-US" dirty="0" smtClean="0">
                <a:hlinkClick r:id="rId4"/>
              </a:rPr>
              <a:t>http://phet.colorado.edu/sims/html/build-an-atom/latest/build-an-atom_en.html</a:t>
            </a:r>
            <a:endParaRPr lang="en-US" dirty="0" smtClean="0"/>
          </a:p>
          <a:p>
            <a:r>
              <a:rPr lang="en-US" dirty="0" smtClean="0"/>
              <a:t>Bending Light</a:t>
            </a:r>
          </a:p>
          <a:p>
            <a:pPr lvl="1"/>
            <a:r>
              <a:rPr lang="en-US" dirty="0" smtClean="0">
                <a:hlinkClick r:id="rId5"/>
              </a:rPr>
              <a:t>http://www.colorado.edu/physics/phet/dev/html/bending-light/1.0.0-dev.8/bending-light_en.html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09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0339"/>
            <a:ext cx="10515600" cy="4351338"/>
          </a:xfrm>
        </p:spPr>
        <p:txBody>
          <a:bodyPr/>
          <a:lstStyle/>
          <a:p>
            <a:r>
              <a:rPr lang="en-US" dirty="0" smtClean="0"/>
              <a:t>Idea (from teachers, community, etc.)</a:t>
            </a:r>
          </a:p>
          <a:p>
            <a:r>
              <a:rPr lang="en-US" dirty="0" smtClean="0"/>
              <a:t>Design </a:t>
            </a:r>
            <a:r>
              <a:rPr lang="en-US" dirty="0" smtClean="0">
                <a:sym typeface="Wingdings"/>
              </a:rPr>
              <a:t>+ Implement</a:t>
            </a:r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Student interviews</a:t>
            </a:r>
            <a:endParaRPr lang="en-US" dirty="0" smtClean="0"/>
          </a:p>
          <a:p>
            <a:r>
              <a:rPr lang="en-US" dirty="0" smtClean="0"/>
              <a:t>Code review</a:t>
            </a:r>
            <a:endParaRPr lang="en-US" dirty="0" smtClean="0">
              <a:sym typeface="Wingdings"/>
            </a:endParaRPr>
          </a:p>
          <a:p>
            <a:r>
              <a:rPr lang="en-US" dirty="0" smtClean="0"/>
              <a:t>Thorough QA Testing on 18 platforms</a:t>
            </a:r>
          </a:p>
          <a:p>
            <a:r>
              <a:rPr lang="en-US" dirty="0" smtClean="0"/>
              <a:t>Publish</a:t>
            </a:r>
          </a:p>
          <a:p>
            <a:r>
              <a:rPr lang="en-US" dirty="0" smtClean="0"/>
              <a:t>Maintenance</a:t>
            </a:r>
          </a:p>
        </p:txBody>
      </p:sp>
    </p:spTree>
    <p:extLst>
      <p:ext uri="{BB962C8B-B14F-4D97-AF65-F5344CB8AC3E}">
        <p14:creationId xmlns:p14="http://schemas.microsoft.com/office/powerpoint/2010/main" val="214312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simulation</a:t>
            </a:r>
          </a:p>
          <a:p>
            <a:r>
              <a:rPr lang="en-US" dirty="0" smtClean="0"/>
              <a:t>Model support: Axon</a:t>
            </a:r>
          </a:p>
          <a:p>
            <a:r>
              <a:rPr lang="en-US" dirty="0" smtClean="0"/>
              <a:t>View support</a:t>
            </a:r>
          </a:p>
          <a:p>
            <a:pPr lvl="1"/>
            <a:r>
              <a:rPr lang="en-US" dirty="0" smtClean="0"/>
              <a:t>Scene graph, input events, rendering: Scenery</a:t>
            </a:r>
          </a:p>
          <a:p>
            <a:pPr lvl="1"/>
            <a:r>
              <a:rPr lang="en-US" dirty="0" smtClean="0"/>
              <a:t>User interface </a:t>
            </a:r>
            <a:r>
              <a:rPr lang="en-US" dirty="0" smtClean="0"/>
              <a:t>components (checkboxes, sliders, </a:t>
            </a:r>
            <a:r>
              <a:rPr lang="en-US" dirty="0" err="1" smtClean="0"/>
              <a:t>etc</a:t>
            </a:r>
            <a:r>
              <a:rPr lang="en-US" dirty="0" smtClean="0"/>
              <a:t>): </a:t>
            </a:r>
            <a:r>
              <a:rPr lang="en-US" dirty="0" smtClean="0"/>
              <a:t>Sun</a:t>
            </a:r>
          </a:p>
          <a:p>
            <a:pPr lvl="1"/>
            <a:r>
              <a:rPr lang="en-US" dirty="0" smtClean="0"/>
              <a:t>Custom </a:t>
            </a:r>
            <a:r>
              <a:rPr lang="en-US" dirty="0" smtClean="0"/>
              <a:t>interface (water faucets, gauges): </a:t>
            </a:r>
            <a:r>
              <a:rPr lang="en-US" dirty="0" smtClean="0"/>
              <a:t>Scenery-</a:t>
            </a:r>
            <a:r>
              <a:rPr lang="en-US" dirty="0" err="1" smtClean="0"/>
              <a:t>phet</a:t>
            </a:r>
            <a:endParaRPr lang="en-US" dirty="0" smtClean="0"/>
          </a:p>
          <a:p>
            <a:r>
              <a:rPr lang="en-US" dirty="0" smtClean="0"/>
              <a:t>Framework: Joist</a:t>
            </a:r>
          </a:p>
          <a:p>
            <a:r>
              <a:rPr lang="en-US" dirty="0" smtClean="0"/>
              <a:t>Build tools: Chipper</a:t>
            </a:r>
          </a:p>
          <a:p>
            <a:pPr lvl="1"/>
            <a:r>
              <a:rPr lang="en-US" dirty="0" smtClean="0"/>
              <a:t>Builds a single HTML file (</a:t>
            </a:r>
            <a:r>
              <a:rPr lang="en-US" dirty="0" err="1" smtClean="0"/>
              <a:t>inlines</a:t>
            </a:r>
            <a:r>
              <a:rPr lang="en-US" dirty="0" smtClean="0"/>
              <a:t> all images/audio)</a:t>
            </a:r>
          </a:p>
          <a:p>
            <a:pPr lvl="2"/>
            <a:r>
              <a:rPr lang="en-US" dirty="0" smtClean="0"/>
              <a:t>One http request</a:t>
            </a:r>
          </a:p>
          <a:p>
            <a:pPr lvl="2"/>
            <a:r>
              <a:rPr lang="en-US" dirty="0" smtClean="0"/>
              <a:t>Easy for teachers to download and run, no server necessary</a:t>
            </a:r>
          </a:p>
        </p:txBody>
      </p:sp>
    </p:spTree>
    <p:extLst>
      <p:ext uri="{BB962C8B-B14F-4D97-AF65-F5344CB8AC3E}">
        <p14:creationId xmlns:p14="http://schemas.microsoft.com/office/powerpoint/2010/main" val="45282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Scene Graph: Scenery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4886"/>
            <a:ext cx="10515600" cy="498021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Configurable hit areas for touch devices</a:t>
            </a:r>
          </a:p>
          <a:p>
            <a:pPr lvl="1"/>
            <a:r>
              <a:rPr lang="en-US" dirty="0" smtClean="0">
                <a:hlinkClick r:id="rId2"/>
              </a:rPr>
              <a:t>http://phet.colorado.edu/sims/html/beers-law-lab/latest/beers-law-lab_en.html</a:t>
            </a:r>
            <a:r>
              <a:rPr lang="en-US" b="1" dirty="0" smtClean="0">
                <a:hlinkClick r:id="rId2"/>
              </a:rPr>
              <a:t>?showPointerAreas</a:t>
            </a:r>
            <a:endParaRPr lang="en-US" b="1" dirty="0" smtClean="0"/>
          </a:p>
          <a:p>
            <a:r>
              <a:rPr lang="en-US" dirty="0" smtClean="0"/>
              <a:t>Render with SVG/Canvas/</a:t>
            </a:r>
            <a:r>
              <a:rPr lang="en-US" dirty="0" err="1" smtClean="0"/>
              <a:t>WebGL</a:t>
            </a:r>
            <a:r>
              <a:rPr lang="en-US" dirty="0" smtClean="0"/>
              <a:t> (partial support)</a:t>
            </a:r>
          </a:p>
          <a:p>
            <a:pPr lvl="1"/>
            <a:r>
              <a:rPr lang="en-US" dirty="0" smtClean="0">
                <a:hlinkClick r:id="rId3"/>
              </a:rPr>
              <a:t>http://localhost:8080/acid-base-solutions/acid-base-solutions_en.html?ea&amp;brand=phet&amp;</a:t>
            </a:r>
            <a:r>
              <a:rPr lang="en-US" b="1" dirty="0" smtClean="0">
                <a:hlinkClick r:id="rId3"/>
              </a:rPr>
              <a:t>rootRenderer=canvas</a:t>
            </a:r>
            <a:r>
              <a:rPr lang="en-US" dirty="0" smtClean="0">
                <a:hlinkClick r:id="rId3"/>
              </a:rPr>
              <a:t>&amp;screens=1</a:t>
            </a:r>
            <a:endParaRPr lang="en-US" dirty="0" smtClean="0"/>
          </a:p>
          <a:p>
            <a:pPr marL="457200" lvl="1" indent="0">
              <a:buNone/>
            </a:pPr>
            <a:r>
              <a:rPr lang="en-US" b="1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1" dirty="0" err="1" smtClean="0">
                <a:latin typeface="Courier" charset="0"/>
                <a:ea typeface="Courier" charset="0"/>
                <a:cs typeface="Courier" charset="0"/>
              </a:rPr>
              <a:t>var</a:t>
            </a:r>
            <a:r>
              <a:rPr lang="en-US" b="1" dirty="0" smtClean="0">
                <a:latin typeface="Courier" charset="0"/>
                <a:ea typeface="Courier" charset="0"/>
                <a:cs typeface="Courier" charset="0"/>
              </a:rPr>
              <a:t> node = new </a:t>
            </a:r>
            <a:r>
              <a:rPr lang="en-US" b="1" dirty="0" err="1" smtClean="0">
                <a:latin typeface="Courier" charset="0"/>
                <a:ea typeface="Courier" charset="0"/>
                <a:cs typeface="Courier" charset="0"/>
              </a:rPr>
              <a:t>ProtractorNode</a:t>
            </a:r>
            <a:r>
              <a:rPr lang="en-US" b="1" dirty="0" smtClean="0">
                <a:latin typeface="Courier" charset="0"/>
                <a:ea typeface="Courier" charset="0"/>
                <a:cs typeface="Courier" charset="0"/>
              </a:rPr>
              <a:t>({</a:t>
            </a:r>
            <a:r>
              <a:rPr lang="en-US" b="1" dirty="0" err="1" smtClean="0">
                <a:latin typeface="Courier" charset="0"/>
                <a:ea typeface="Courier" charset="0"/>
                <a:cs typeface="Courier" charset="0"/>
              </a:rPr>
              <a:t>renderer:’canvas</a:t>
            </a:r>
            <a:r>
              <a:rPr lang="en-US" b="1" dirty="0" smtClean="0">
                <a:latin typeface="Courier" charset="0"/>
                <a:ea typeface="Courier" charset="0"/>
                <a:cs typeface="Courier" charset="0"/>
              </a:rPr>
              <a:t>’});</a:t>
            </a:r>
          </a:p>
          <a:p>
            <a:r>
              <a:rPr lang="en-US" dirty="0" smtClean="0"/>
              <a:t>Excellent performance all the way back to iPad2</a:t>
            </a:r>
          </a:p>
          <a:p>
            <a:r>
              <a:rPr lang="en-US" dirty="0" smtClean="0"/>
              <a:t>Fine control over the UI presentation on every platform</a:t>
            </a:r>
          </a:p>
          <a:p>
            <a:r>
              <a:rPr lang="en-US" dirty="0" smtClean="0"/>
              <a:t>Fuzz testing: </a:t>
            </a:r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localhost:8080/acid-base-solutions/acid-base-solutions_en.html?fuzzMouse</a:t>
            </a:r>
            <a:endParaRPr lang="en-US" dirty="0" smtClean="0"/>
          </a:p>
          <a:p>
            <a:r>
              <a:rPr lang="en-US" dirty="0"/>
              <a:t>Screen capture: </a:t>
            </a: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localhost:8080/wave-on-a-string/wave-on-a-string_en.html?ea&amp;brand=phet&amp;screenshot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520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Balancing Act: Arabic:</a:t>
            </a:r>
          </a:p>
          <a:p>
            <a:pPr lvl="1"/>
            <a:r>
              <a:rPr lang="en-US" dirty="0" smtClean="0">
                <a:hlinkClick r:id="rId2"/>
              </a:rPr>
              <a:t>http://localhost:8080/balancing-act/balancing-act_en.html?ea&amp;brand=phet&amp;</a:t>
            </a:r>
            <a:r>
              <a:rPr lang="en-US" b="1" dirty="0" smtClean="0">
                <a:hlinkClick r:id="rId2"/>
              </a:rPr>
              <a:t>locale=ar</a:t>
            </a:r>
            <a:endParaRPr lang="en-US" b="1" dirty="0" smtClean="0"/>
          </a:p>
          <a:p>
            <a:r>
              <a:rPr lang="en-US" dirty="0" smtClean="0"/>
              <a:t>Under Pressure: Japanese:</a:t>
            </a:r>
          </a:p>
          <a:p>
            <a:pPr lvl="1"/>
            <a:r>
              <a:rPr lang="en-US" dirty="0" smtClean="0">
                <a:hlinkClick r:id="rId3"/>
              </a:rPr>
              <a:t>http://localhost:8080/under-pressure/under-pressure_en.html?ea&amp;brand=phet&amp;</a:t>
            </a:r>
            <a:r>
              <a:rPr lang="en-US" b="1" dirty="0" smtClean="0">
                <a:hlinkClick r:id="rId3"/>
              </a:rPr>
              <a:t>locale=ja</a:t>
            </a:r>
            <a:endParaRPr lang="en-US" b="1" dirty="0" smtClean="0"/>
          </a:p>
          <a:p>
            <a:r>
              <a:rPr lang="en-US" dirty="0" smtClean="0"/>
              <a:t>Build an Area: Double</a:t>
            </a:r>
          </a:p>
          <a:p>
            <a:pPr lvl="1"/>
            <a:r>
              <a:rPr lang="en-US" dirty="0" smtClean="0">
                <a:hlinkClick r:id="rId4"/>
              </a:rPr>
              <a:t>http://localhost:8080/area-builder/area-builder_en.html?ea&amp;brand=phet&amp;</a:t>
            </a:r>
            <a:r>
              <a:rPr lang="en-US" b="1" dirty="0" smtClean="0">
                <a:hlinkClick r:id="rId4"/>
              </a:rPr>
              <a:t>stringTest=double</a:t>
            </a:r>
            <a:endParaRPr lang="en-US" b="1" dirty="0" smtClean="0"/>
          </a:p>
          <a:p>
            <a:r>
              <a:rPr lang="en-US" dirty="0" smtClean="0"/>
              <a:t>String test:</a:t>
            </a:r>
          </a:p>
          <a:p>
            <a:pPr lvl="1"/>
            <a:r>
              <a:rPr lang="en-US" dirty="0" smtClean="0">
                <a:hlinkClick r:id="rId5" invalidUrl="http://localhost:8080/acid-base-solutions/acid-base-solutions_en.html?stringTest=Thanks Quick Left!"/>
              </a:rPr>
              <a:t>http://localhost:8080/acid-base-solutions/acid-base-solutions_en.html?</a:t>
            </a:r>
            <a:r>
              <a:rPr lang="en-US" b="1" dirty="0" smtClean="0">
                <a:hlinkClick r:id="rId6" invalidUrl="http://localhost:8080/acid-base-solutions/acid-base-solutions_en.html?stringTest=Thanks Quick Left!"/>
              </a:rPr>
              <a:t>stringTest=Thanks Quick Left!</a:t>
            </a:r>
            <a:endParaRPr lang="en-US" b="1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52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Accessibility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http://phet.colorado.edu/en/about/accessibility</a:t>
            </a:r>
            <a:endParaRPr lang="en-US" dirty="0" smtClean="0"/>
          </a:p>
          <a:p>
            <a:r>
              <a:rPr lang="en-US" dirty="0" smtClean="0"/>
              <a:t>Forces and Motion: Basics</a:t>
            </a:r>
          </a:p>
          <a:p>
            <a:pPr lvl="1"/>
            <a:r>
              <a:rPr lang="en-US" dirty="0" smtClean="0">
                <a:hlinkClick r:id="rId3"/>
              </a:rPr>
              <a:t>http://www.colorado.edu/physics/phet/dev/html/forces-and-motion-basics/1.1.5-dev.4/forces-and-motion-basics_en.html?screens=1</a:t>
            </a:r>
            <a:endParaRPr lang="en-US" dirty="0" smtClean="0"/>
          </a:p>
          <a:p>
            <a:r>
              <a:rPr lang="en-US" dirty="0" smtClean="0"/>
              <a:t>Faraday’s Law</a:t>
            </a:r>
          </a:p>
          <a:p>
            <a:pPr lvl="1"/>
            <a:r>
              <a:rPr lang="en-US" dirty="0" smtClean="0">
                <a:hlinkClick r:id="rId4"/>
              </a:rPr>
              <a:t>http://www.colorado.edu/physics/phet/dev/html/faradays-law/1.0.1-sonification.8/faradays-law_en.html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37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Interoperability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4321"/>
            <a:ext cx="10515600" cy="5651292"/>
          </a:xfrm>
        </p:spPr>
        <p:txBody>
          <a:bodyPr>
            <a:normAutofit/>
          </a:bodyPr>
          <a:lstStyle/>
          <a:p>
            <a:r>
              <a:rPr lang="en-US" dirty="0" smtClean="0"/>
              <a:t>Beaker </a:t>
            </a:r>
            <a:r>
              <a:rPr lang="en-US" dirty="0" err="1" smtClean="0"/>
              <a:t>sim</a:t>
            </a:r>
            <a:endParaRPr lang="en-US" dirty="0" smtClean="0"/>
          </a:p>
          <a:p>
            <a:r>
              <a:rPr lang="en-US" dirty="0" smtClean="0"/>
              <a:t>Remove </a:t>
            </a:r>
            <a:r>
              <a:rPr lang="en-US" dirty="0" smtClean="0"/>
              <a:t>controls</a:t>
            </a:r>
          </a:p>
          <a:p>
            <a:pPr lvl="1"/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err="1"/>
              <a:t>localhost</a:t>
            </a:r>
            <a:r>
              <a:rPr lang="en-US" dirty="0"/>
              <a:t>/</a:t>
            </a:r>
            <a:r>
              <a:rPr lang="en-US" dirty="0" err="1"/>
              <a:t>beaker_en.html?ea&amp;together.values</a:t>
            </a:r>
            <a:r>
              <a:rPr lang="en-US" dirty="0"/>
              <a:t>=%7B"beaker.beakerScreen.soluteSelector.visible":false</a:t>
            </a:r>
            <a:endParaRPr lang="en-US" dirty="0" smtClean="0"/>
          </a:p>
          <a:p>
            <a:r>
              <a:rPr lang="en-US" dirty="0" smtClean="0"/>
              <a:t>Change </a:t>
            </a:r>
            <a:r>
              <a:rPr lang="en-US" dirty="0" smtClean="0"/>
              <a:t>layout</a:t>
            </a:r>
          </a:p>
          <a:p>
            <a:pPr lvl="1"/>
            <a:r>
              <a:rPr lang="en-US" b="1" dirty="0" smtClean="0"/>
              <a:t>"</a:t>
            </a:r>
            <a:r>
              <a:rPr lang="en-US" b="1" dirty="0"/>
              <a:t>beaker.beakerScreen.soluteSelector.rotation":1.58</a:t>
            </a:r>
            <a:endParaRPr lang="en-US" b="1" dirty="0" smtClean="0"/>
          </a:p>
          <a:p>
            <a:r>
              <a:rPr lang="en-US" dirty="0" smtClean="0"/>
              <a:t>Mirror</a:t>
            </a:r>
          </a:p>
          <a:p>
            <a:r>
              <a:rPr lang="en-US" dirty="0" smtClean="0"/>
              <a:t>Chart</a:t>
            </a:r>
            <a:endParaRPr lang="en-US" dirty="0" smtClean="0"/>
          </a:p>
          <a:p>
            <a:r>
              <a:rPr lang="en-US" smtClean="0"/>
              <a:t>Data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97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1694</TotalTime>
  <Words>370</Words>
  <Application>Microsoft Macintosh PowerPoint</Application>
  <PresentationFormat>Widescreen</PresentationFormat>
  <Paragraphs>90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Calibri Light</vt:lpstr>
      <vt:lpstr>Courier</vt:lpstr>
      <vt:lpstr>Wingdings</vt:lpstr>
      <vt:lpstr>Arial</vt:lpstr>
      <vt:lpstr>Office Theme</vt:lpstr>
      <vt:lpstr>PowerPoint Presentation</vt:lpstr>
      <vt:lpstr>PhET Interactive Simulations</vt:lpstr>
      <vt:lpstr>Sim Demos</vt:lpstr>
      <vt:lpstr>Process</vt:lpstr>
      <vt:lpstr>Implementation</vt:lpstr>
      <vt:lpstr>The Scene Graph: Scenery</vt:lpstr>
      <vt:lpstr>Internationalization</vt:lpstr>
      <vt:lpstr>Accessibility </vt:lpstr>
      <vt:lpstr>Interoperability</vt:lpstr>
      <vt:lpstr>RequireJS plugins</vt:lpstr>
      <vt:lpstr>Example Sim – implementation details</vt:lpstr>
      <vt:lpstr>Kick the tires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Reid</dc:creator>
  <cp:lastModifiedBy>Sam Reid</cp:lastModifiedBy>
  <cp:revision>100</cp:revision>
  <dcterms:created xsi:type="dcterms:W3CDTF">2015-08-18T19:06:13Z</dcterms:created>
  <dcterms:modified xsi:type="dcterms:W3CDTF">2015-08-19T23:31:01Z</dcterms:modified>
</cp:coreProperties>
</file>